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50" d="100"/>
          <a:sy n="50" d="100"/>
        </p:scale>
        <p:origin x="1934" y="73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31DB6F11-C0EB-4D86-A0FB-663E06F46A2D}" type="datetimeFigureOut">
              <a:rPr kumimoji="1" lang="ja-JP" altLang="en-US" smtClean="0"/>
              <a:t>2022/2/14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3774608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31DB6F11-C0EB-4D86-A0FB-663E06F46A2D}" type="datetimeFigureOut">
              <a:rPr kumimoji="1" lang="ja-JP" altLang="en-US" smtClean="0"/>
              <a:t>2022/2/14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1442865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31DB6F11-C0EB-4D86-A0FB-663E06F46A2D}" type="datetimeFigureOut">
              <a:rPr kumimoji="1" lang="ja-JP" altLang="en-US" smtClean="0"/>
              <a:t>2022/2/14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1344465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31DB6F11-C0EB-4D86-A0FB-663E06F46A2D}" type="datetimeFigureOut">
              <a:rPr kumimoji="1" lang="ja-JP" altLang="en-US" smtClean="0"/>
              <a:t>2022/2/14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41967876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31DB6F11-C0EB-4D86-A0FB-663E06F46A2D}" type="datetimeFigureOut">
              <a:rPr kumimoji="1" lang="ja-JP" altLang="en-US" smtClean="0"/>
              <a:t>2022/2/14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4804480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31DB6F11-C0EB-4D86-A0FB-663E06F46A2D}" type="datetimeFigureOut">
              <a:rPr kumimoji="1" lang="ja-JP" altLang="en-US" smtClean="0"/>
              <a:t>2022/2/14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4171640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31DB6F11-C0EB-4D86-A0FB-663E06F46A2D}" type="datetimeFigureOut">
              <a:rPr kumimoji="1" lang="ja-JP" altLang="en-US" smtClean="0"/>
              <a:t>2022/2/14</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3078685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31DB6F11-C0EB-4D86-A0FB-663E06F46A2D}" type="datetimeFigureOut">
              <a:rPr kumimoji="1" lang="ja-JP" altLang="en-US" smtClean="0"/>
              <a:t>2022/2/14</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29340995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31DB6F11-C0EB-4D86-A0FB-663E06F46A2D}" type="datetimeFigureOut">
              <a:rPr kumimoji="1" lang="ja-JP" altLang="en-US" smtClean="0"/>
              <a:t>2022/2/14</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1262403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31DB6F11-C0EB-4D86-A0FB-663E06F46A2D}" type="datetimeFigureOut">
              <a:rPr kumimoji="1" lang="ja-JP" altLang="en-US" smtClean="0"/>
              <a:t>2022/2/14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12453477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31DB6F11-C0EB-4D86-A0FB-663E06F46A2D}" type="datetimeFigureOut">
              <a:rPr kumimoji="1" lang="ja-JP" altLang="en-US" smtClean="0"/>
              <a:t>2022/2/14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101895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DB6F11-C0EB-4D86-A0FB-663E06F46A2D}" type="datetimeFigureOut">
              <a:rPr kumimoji="1" lang="ja-JP" altLang="en-US" smtClean="0"/>
              <a:t>2022/2/14</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B3493C-030B-4E71-90E4-29044EF89171}" type="slidenum">
              <a:rPr kumimoji="1" lang="ja-JP" altLang="en-US" smtClean="0"/>
              <a:t>‹#›</a:t>
            </a:fld>
            <a:endParaRPr kumimoji="1" lang="ja-JP" altLang="en-US"/>
          </a:p>
        </p:txBody>
      </p:sp>
    </p:spTree>
    <p:extLst>
      <p:ext uri="{BB962C8B-B14F-4D97-AF65-F5344CB8AC3E}">
        <p14:creationId xmlns:p14="http://schemas.microsoft.com/office/powerpoint/2010/main" val="23365831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https://qiita.com/tera1707/items/f676e57295dad2a08440" TargetMode="External"/><Relationship Id="rId3" Type="http://schemas.openxmlformats.org/officeDocument/2006/relationships/hyperlink" Target="https://dova-s.jp/_mobile/se/play147.html" TargetMode="External"/><Relationship Id="rId7" Type="http://schemas.openxmlformats.org/officeDocument/2006/relationships/hyperlink" Target="http://sozai.akuseru-design.com/" TargetMode="External"/><Relationship Id="rId2" Type="http://schemas.openxmlformats.org/officeDocument/2006/relationships/hyperlink" Target="https://dova-s.jp/_mobile/se/play1375.html" TargetMode="External"/><Relationship Id="rId1" Type="http://schemas.openxmlformats.org/officeDocument/2006/relationships/slideLayout" Target="../slideLayouts/slideLayout2.xml"/><Relationship Id="rId6" Type="http://schemas.openxmlformats.org/officeDocument/2006/relationships/hyperlink" Target="https://www.ac-illust.com/main/search_result.php?word=%E5%9C%9F" TargetMode="External"/><Relationship Id="rId5" Type="http://schemas.openxmlformats.org/officeDocument/2006/relationships/hyperlink" Target="https://dova-s.jp/_mobile/se/play696.html" TargetMode="External"/><Relationship Id="rId10" Type="http://schemas.openxmlformats.org/officeDocument/2006/relationships/hyperlink" Target="https://qiita.com/azumagoro/items/a5b4d5589db91f623082" TargetMode="External"/><Relationship Id="rId4" Type="http://schemas.openxmlformats.org/officeDocument/2006/relationships/hyperlink" Target="https://dova-s.jp/se/play101.html" TargetMode="External"/><Relationship Id="rId9" Type="http://schemas.openxmlformats.org/officeDocument/2006/relationships/hyperlink" Target="https://baba-s.hatenablog.com/entry/2016/10/17/100000"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3.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dirty="0" err="1" smtClean="0"/>
              <a:t>HeckMeck</a:t>
            </a:r>
            <a:endParaRPr kumimoji="1" lang="ja-JP" altLang="en-US" dirty="0"/>
          </a:p>
        </p:txBody>
      </p:sp>
      <p:sp>
        <p:nvSpPr>
          <p:cNvPr id="3" name="サブタイトル 2"/>
          <p:cNvSpPr>
            <a:spLocks noGrp="1"/>
          </p:cNvSpPr>
          <p:nvPr>
            <p:ph type="subTitle" idx="1"/>
          </p:nvPr>
        </p:nvSpPr>
        <p:spPr/>
        <p:txBody>
          <a:bodyPr/>
          <a:lstStyle/>
          <a:p>
            <a:r>
              <a:rPr kumimoji="1" lang="ja-JP" altLang="en-US" dirty="0" smtClean="0"/>
              <a:t>制作者：關越河</a:t>
            </a:r>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6963" y="4686370"/>
            <a:ext cx="1142857" cy="1142857"/>
          </a:xfrm>
          <a:prstGeom prst="rect">
            <a:avLst/>
          </a:prstGeom>
        </p:spPr>
      </p:pic>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5469" y="4686369"/>
            <a:ext cx="1142857" cy="1142857"/>
          </a:xfrm>
          <a:prstGeom prst="rect">
            <a:avLst/>
          </a:prstGeom>
        </p:spPr>
      </p:pic>
      <p:pic>
        <p:nvPicPr>
          <p:cNvPr id="6" name="図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73975" y="4686369"/>
            <a:ext cx="1142857" cy="1142857"/>
          </a:xfrm>
          <a:prstGeom prst="rect">
            <a:avLst/>
          </a:prstGeom>
        </p:spPr>
      </p:pic>
      <p:pic>
        <p:nvPicPr>
          <p:cNvPr id="7" name="図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22481" y="4686368"/>
            <a:ext cx="1142857" cy="1142857"/>
          </a:xfrm>
          <a:prstGeom prst="rect">
            <a:avLst/>
          </a:prstGeom>
        </p:spPr>
      </p:pic>
      <p:pic>
        <p:nvPicPr>
          <p:cNvPr id="8" name="図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70987" y="4686368"/>
            <a:ext cx="1142857" cy="1142857"/>
          </a:xfrm>
          <a:prstGeom prst="rect">
            <a:avLst/>
          </a:prstGeom>
        </p:spPr>
      </p:pic>
      <p:pic>
        <p:nvPicPr>
          <p:cNvPr id="9" name="図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604971">
            <a:off x="9433927" y="4309439"/>
            <a:ext cx="1142857" cy="1142857"/>
          </a:xfrm>
          <a:prstGeom prst="rect">
            <a:avLst/>
          </a:prstGeom>
        </p:spPr>
      </p:pic>
    </p:spTree>
    <p:extLst>
      <p:ext uri="{BB962C8B-B14F-4D97-AF65-F5344CB8AC3E}">
        <p14:creationId xmlns:p14="http://schemas.microsoft.com/office/powerpoint/2010/main" val="27052336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766219"/>
            <a:ext cx="10515600" cy="1325563"/>
          </a:xfrm>
        </p:spPr>
        <p:txBody>
          <a:bodyPr/>
          <a:lstStyle/>
          <a:p>
            <a:pPr algn="ctr"/>
            <a:r>
              <a:rPr kumimoji="1" lang="ja-JP" altLang="en-US" dirty="0" smtClean="0"/>
              <a:t>まとめ</a:t>
            </a:r>
            <a:endParaRPr kumimoji="1" lang="ja-JP" altLang="en-US" dirty="0"/>
          </a:p>
        </p:txBody>
      </p:sp>
    </p:spTree>
    <p:extLst>
      <p:ext uri="{BB962C8B-B14F-4D97-AF65-F5344CB8AC3E}">
        <p14:creationId xmlns:p14="http://schemas.microsoft.com/office/powerpoint/2010/main" val="19709076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参考サイト・使用アセット</a:t>
            </a:r>
            <a:endParaRPr kumimoji="1" lang="ja-JP" altLang="en-US" dirty="0"/>
          </a:p>
        </p:txBody>
      </p:sp>
      <p:sp>
        <p:nvSpPr>
          <p:cNvPr id="3" name="コンテンツ プレースホルダー 2"/>
          <p:cNvSpPr>
            <a:spLocks noGrp="1"/>
          </p:cNvSpPr>
          <p:nvPr>
            <p:ph idx="1"/>
          </p:nvPr>
        </p:nvSpPr>
        <p:spPr/>
        <p:txBody>
          <a:bodyPr>
            <a:normAutofit/>
          </a:bodyPr>
          <a:lstStyle/>
          <a:p>
            <a:pPr marL="0" indent="0">
              <a:buNone/>
            </a:pPr>
            <a:r>
              <a:rPr lang="ja-JP" altLang="en-US" sz="1400" dirty="0" smtClean="0">
                <a:latin typeface="Microsoft New Tai Lue" panose="020B0502040204020203" pitchFamily="34" charset="0"/>
                <a:cs typeface="Microsoft New Tai Lue" panose="020B0502040204020203" pitchFamily="34" charset="0"/>
              </a:rPr>
              <a:t>音源：</a:t>
            </a:r>
            <a:r>
              <a:rPr lang="en-US" altLang="ja-JP" sz="1400" dirty="0" smtClean="0">
                <a:latin typeface="Microsoft New Tai Lue" panose="020B0502040204020203" pitchFamily="34" charset="0"/>
                <a:cs typeface="Microsoft New Tai Lue" panose="020B0502040204020203" pitchFamily="34" charset="0"/>
                <a:hlinkClick r:id="rId2"/>
              </a:rPr>
              <a:t>https</a:t>
            </a:r>
            <a:r>
              <a:rPr lang="en-US" altLang="ja-JP" sz="1400" dirty="0">
                <a:latin typeface="Microsoft New Tai Lue" panose="020B0502040204020203" pitchFamily="34" charset="0"/>
                <a:cs typeface="Microsoft New Tai Lue" panose="020B0502040204020203" pitchFamily="34" charset="0"/>
                <a:hlinkClick r:id="rId2"/>
              </a:rPr>
              <a:t>://dova-s.jp/_</a:t>
            </a:r>
            <a:r>
              <a:rPr lang="en-US" altLang="ja-JP" sz="1400" dirty="0" smtClean="0">
                <a:latin typeface="Microsoft New Tai Lue" panose="020B0502040204020203" pitchFamily="34" charset="0"/>
                <a:cs typeface="Microsoft New Tai Lue" panose="020B0502040204020203" pitchFamily="34" charset="0"/>
                <a:hlinkClick r:id="rId2"/>
              </a:rPr>
              <a:t>mobile/se/play1375.html</a:t>
            </a:r>
            <a:endParaRPr lang="en-US" altLang="ja-JP" sz="1400" dirty="0" smtClean="0">
              <a:latin typeface="Microsoft New Tai Lue" panose="020B0502040204020203" pitchFamily="34" charset="0"/>
              <a:cs typeface="Microsoft New Tai Lue" panose="020B0502040204020203" pitchFamily="34" charset="0"/>
            </a:endParaRPr>
          </a:p>
          <a:p>
            <a:pPr marL="0" indent="0">
              <a:buNone/>
            </a:pPr>
            <a:r>
              <a:rPr lang="ja-JP" altLang="en-US" sz="1400" dirty="0" smtClean="0">
                <a:latin typeface="Microsoft New Tai Lue" panose="020B0502040204020203" pitchFamily="34" charset="0"/>
                <a:cs typeface="Microsoft New Tai Lue" panose="020B0502040204020203" pitchFamily="34" charset="0"/>
              </a:rPr>
              <a:t>　</a:t>
            </a:r>
            <a:r>
              <a:rPr lang="en-US" altLang="ja-JP" sz="1400" dirty="0">
                <a:latin typeface="Microsoft New Tai Lue" panose="020B0502040204020203" pitchFamily="34" charset="0"/>
                <a:cs typeface="Microsoft New Tai Lue" panose="020B0502040204020203" pitchFamily="34" charset="0"/>
                <a:hlinkClick r:id="rId3"/>
              </a:rPr>
              <a:t>https://dova-s.jp/_</a:t>
            </a:r>
            <a:r>
              <a:rPr lang="en-US" altLang="ja-JP" sz="1400" dirty="0" smtClean="0">
                <a:latin typeface="Microsoft New Tai Lue" panose="020B0502040204020203" pitchFamily="34" charset="0"/>
                <a:cs typeface="Microsoft New Tai Lue" panose="020B0502040204020203" pitchFamily="34" charset="0"/>
                <a:hlinkClick r:id="rId3"/>
              </a:rPr>
              <a:t>mobile/se/play147.html</a:t>
            </a:r>
            <a:endParaRPr lang="en-US" altLang="ja-JP" sz="1400" dirty="0" smtClean="0">
              <a:latin typeface="Microsoft New Tai Lue" panose="020B0502040204020203" pitchFamily="34" charset="0"/>
              <a:cs typeface="Microsoft New Tai Lue" panose="020B0502040204020203" pitchFamily="34" charset="0"/>
            </a:endParaRPr>
          </a:p>
          <a:p>
            <a:pPr marL="0" indent="0">
              <a:buNone/>
            </a:pPr>
            <a:r>
              <a:rPr lang="ja-JP" altLang="en-US" sz="1400" dirty="0" smtClean="0">
                <a:latin typeface="Microsoft New Tai Lue" panose="020B0502040204020203" pitchFamily="34" charset="0"/>
                <a:cs typeface="Microsoft New Tai Lue" panose="020B0502040204020203" pitchFamily="34" charset="0"/>
              </a:rPr>
              <a:t>　</a:t>
            </a:r>
            <a:r>
              <a:rPr lang="en-US" altLang="ja-JP" sz="1400" dirty="0">
                <a:latin typeface="Microsoft New Tai Lue" panose="020B0502040204020203" pitchFamily="34" charset="0"/>
                <a:cs typeface="Microsoft New Tai Lue" panose="020B0502040204020203" pitchFamily="34" charset="0"/>
                <a:hlinkClick r:id="rId4"/>
              </a:rPr>
              <a:t>https://</a:t>
            </a:r>
            <a:r>
              <a:rPr lang="en-US" altLang="ja-JP" sz="1400" dirty="0" smtClean="0">
                <a:latin typeface="Microsoft New Tai Lue" panose="020B0502040204020203" pitchFamily="34" charset="0"/>
                <a:cs typeface="Microsoft New Tai Lue" panose="020B0502040204020203" pitchFamily="34" charset="0"/>
                <a:hlinkClick r:id="rId4"/>
              </a:rPr>
              <a:t>dova-s.jp/se/play101.html</a:t>
            </a:r>
            <a:endParaRPr lang="en-US" altLang="ja-JP" sz="1400" dirty="0" smtClean="0">
              <a:latin typeface="Microsoft New Tai Lue" panose="020B0502040204020203" pitchFamily="34" charset="0"/>
              <a:cs typeface="Microsoft New Tai Lue" panose="020B0502040204020203" pitchFamily="34" charset="0"/>
            </a:endParaRPr>
          </a:p>
          <a:p>
            <a:pPr marL="0" indent="0">
              <a:buNone/>
            </a:pPr>
            <a:r>
              <a:rPr lang="ja-JP" altLang="en-US" sz="1400" dirty="0" smtClean="0">
                <a:latin typeface="Microsoft New Tai Lue" panose="020B0502040204020203" pitchFamily="34" charset="0"/>
                <a:cs typeface="Microsoft New Tai Lue" panose="020B0502040204020203" pitchFamily="34" charset="0"/>
              </a:rPr>
              <a:t>　</a:t>
            </a:r>
            <a:r>
              <a:rPr lang="en-US" altLang="ja-JP" sz="1400" dirty="0">
                <a:latin typeface="Microsoft New Tai Lue" panose="020B0502040204020203" pitchFamily="34" charset="0"/>
                <a:cs typeface="Microsoft New Tai Lue" panose="020B0502040204020203" pitchFamily="34" charset="0"/>
                <a:hlinkClick r:id="rId5"/>
              </a:rPr>
              <a:t>https://dova-s.jp/_</a:t>
            </a:r>
            <a:r>
              <a:rPr lang="en-US" altLang="ja-JP" sz="1400" dirty="0" smtClean="0">
                <a:latin typeface="Microsoft New Tai Lue" panose="020B0502040204020203" pitchFamily="34" charset="0"/>
                <a:cs typeface="Microsoft New Tai Lue" panose="020B0502040204020203" pitchFamily="34" charset="0"/>
                <a:hlinkClick r:id="rId5"/>
              </a:rPr>
              <a:t>mobile/se/play696.html</a:t>
            </a:r>
            <a:r>
              <a:rPr lang="ja-JP" altLang="en-US" sz="1400" dirty="0" smtClean="0">
                <a:latin typeface="Microsoft New Tai Lue" panose="020B0502040204020203" pitchFamily="34" charset="0"/>
                <a:cs typeface="Microsoft New Tai Lue" panose="020B0502040204020203" pitchFamily="34" charset="0"/>
              </a:rPr>
              <a:t>　</a:t>
            </a:r>
            <a:endParaRPr lang="en-US" altLang="ja-JP" sz="1400" dirty="0" smtClean="0">
              <a:latin typeface="Microsoft New Tai Lue" panose="020B0502040204020203" pitchFamily="34" charset="0"/>
              <a:cs typeface="Microsoft New Tai Lue" panose="020B0502040204020203" pitchFamily="34" charset="0"/>
            </a:endParaRPr>
          </a:p>
          <a:p>
            <a:pPr marL="0" indent="0">
              <a:buNone/>
            </a:pPr>
            <a:r>
              <a:rPr kumimoji="1" lang="ja-JP" altLang="en-US" sz="1400" dirty="0" smtClean="0">
                <a:latin typeface="Microsoft New Tai Lue" panose="020B0502040204020203" pitchFamily="34" charset="0"/>
                <a:cs typeface="Microsoft New Tai Lue" panose="020B0502040204020203" pitchFamily="34" charset="0"/>
              </a:rPr>
              <a:t>画像：</a:t>
            </a:r>
            <a:r>
              <a:rPr lang="en-US" altLang="ja-JP" sz="1400" dirty="0">
                <a:latin typeface="Microsoft New Tai Lue" panose="020B0502040204020203" pitchFamily="34" charset="0"/>
                <a:cs typeface="Microsoft New Tai Lue" panose="020B0502040204020203" pitchFamily="34" charset="0"/>
                <a:hlinkClick r:id="rId6"/>
              </a:rPr>
              <a:t>https://www.ac-illust.com/main/search_result.php?word=%</a:t>
            </a:r>
            <a:r>
              <a:rPr lang="en-US" altLang="ja-JP" sz="1400" dirty="0" smtClean="0">
                <a:latin typeface="Microsoft New Tai Lue" panose="020B0502040204020203" pitchFamily="34" charset="0"/>
                <a:cs typeface="Microsoft New Tai Lue" panose="020B0502040204020203" pitchFamily="34" charset="0"/>
                <a:hlinkClick r:id="rId6"/>
              </a:rPr>
              <a:t>E5%9C%9F</a:t>
            </a:r>
            <a:endParaRPr lang="en-US" altLang="ja-JP" sz="1400" dirty="0" smtClean="0">
              <a:latin typeface="Microsoft New Tai Lue" panose="020B0502040204020203" pitchFamily="34" charset="0"/>
              <a:cs typeface="Microsoft New Tai Lue" panose="020B0502040204020203" pitchFamily="34" charset="0"/>
            </a:endParaRPr>
          </a:p>
          <a:p>
            <a:pPr marL="0" indent="0">
              <a:buNone/>
            </a:pPr>
            <a:r>
              <a:rPr lang="ja-JP" altLang="en-US" sz="1400" dirty="0" smtClean="0">
                <a:latin typeface="Microsoft New Tai Lue" panose="020B0502040204020203" pitchFamily="34" charset="0"/>
                <a:cs typeface="Microsoft New Tai Lue" panose="020B0502040204020203" pitchFamily="34" charset="0"/>
              </a:rPr>
              <a:t>　</a:t>
            </a:r>
            <a:r>
              <a:rPr lang="en-US" altLang="ja-JP" sz="1400" dirty="0">
                <a:hlinkClick r:id="rId7"/>
              </a:rPr>
              <a:t>WEB</a:t>
            </a:r>
            <a:r>
              <a:rPr lang="ja-JP" altLang="en-US" sz="1400" dirty="0">
                <a:hlinkClick r:id="rId7"/>
              </a:rPr>
              <a:t>デザイナーが作った超シンプル素材集 </a:t>
            </a:r>
            <a:r>
              <a:rPr lang="en-US" altLang="ja-JP" sz="1400" dirty="0">
                <a:hlinkClick r:id="rId7"/>
              </a:rPr>
              <a:t>| WEB</a:t>
            </a:r>
            <a:r>
              <a:rPr lang="ja-JP" altLang="en-US" sz="1400" dirty="0">
                <a:hlinkClick r:id="rId7"/>
              </a:rPr>
              <a:t>素材　ボタン　背景画像　矢印アイコン </a:t>
            </a:r>
            <a:r>
              <a:rPr lang="en-US" altLang="ja-JP" sz="1400" dirty="0">
                <a:hlinkClick r:id="rId7"/>
              </a:rPr>
              <a:t>(akuseru-design.com</a:t>
            </a:r>
            <a:r>
              <a:rPr lang="en-US" altLang="ja-JP" sz="1400" dirty="0" smtClean="0">
                <a:hlinkClick r:id="rId7"/>
              </a:rPr>
              <a:t>)</a:t>
            </a:r>
            <a:r>
              <a:rPr lang="ja-JP" altLang="en-US" sz="1400" dirty="0" smtClean="0"/>
              <a:t>　</a:t>
            </a:r>
            <a:endParaRPr lang="en-US" altLang="ja-JP" sz="1400" dirty="0" smtClean="0"/>
          </a:p>
          <a:p>
            <a:pPr marL="0" indent="0">
              <a:buNone/>
            </a:pPr>
            <a:r>
              <a:rPr kumimoji="1" lang="ja-JP" altLang="en-US" sz="1400" dirty="0" smtClean="0">
                <a:latin typeface="Microsoft New Tai Lue" panose="020B0502040204020203" pitchFamily="34" charset="0"/>
                <a:cs typeface="Microsoft New Tai Lue" panose="020B0502040204020203" pitchFamily="34" charset="0"/>
              </a:rPr>
              <a:t>参考サイト：</a:t>
            </a:r>
            <a:r>
              <a:rPr lang="en-US" altLang="ja-JP" sz="1400" dirty="0">
                <a:hlinkClick r:id="rId8"/>
              </a:rPr>
              <a:t>【C#】</a:t>
            </a:r>
            <a:r>
              <a:rPr lang="ja-JP" altLang="en-US" sz="1400" dirty="0">
                <a:hlinkClick r:id="rId8"/>
              </a:rPr>
              <a:t>拡張メソッドの作り方 </a:t>
            </a:r>
            <a:r>
              <a:rPr lang="en-US" altLang="ja-JP" sz="1400" dirty="0" smtClean="0">
                <a:hlinkClick r:id="rId8"/>
              </a:rPr>
              <a:t>– </a:t>
            </a:r>
            <a:r>
              <a:rPr lang="en-US" altLang="ja-JP" sz="1400" dirty="0" err="1" smtClean="0">
                <a:hlinkClick r:id="rId8"/>
              </a:rPr>
              <a:t>Qiita</a:t>
            </a:r>
            <a:endParaRPr lang="en-US" altLang="ja-JP" sz="1400" dirty="0"/>
          </a:p>
          <a:p>
            <a:pPr marL="0" indent="0">
              <a:buNone/>
            </a:pPr>
            <a:r>
              <a:rPr kumimoji="1" lang="ja-JP" altLang="en-US" sz="1400" dirty="0" smtClean="0">
                <a:latin typeface="Microsoft New Tai Lue" panose="020B0502040204020203" pitchFamily="34" charset="0"/>
                <a:cs typeface="Microsoft New Tai Lue" panose="020B0502040204020203" pitchFamily="34" charset="0"/>
              </a:rPr>
              <a:t>　</a:t>
            </a:r>
            <a:r>
              <a:rPr lang="en-US" altLang="ja-JP" sz="1400" dirty="0">
                <a:hlinkClick r:id="rId9"/>
              </a:rPr>
              <a:t>【C#】LINQ</a:t>
            </a:r>
            <a:r>
              <a:rPr lang="ja-JP" altLang="en-US" sz="1400" dirty="0">
                <a:hlinkClick r:id="rId9"/>
              </a:rPr>
              <a:t>の</a:t>
            </a:r>
            <a:r>
              <a:rPr lang="en-US" altLang="ja-JP" sz="1400" dirty="0">
                <a:hlinkClick r:id="rId9"/>
              </a:rPr>
              <a:t>Distinct</a:t>
            </a:r>
            <a:r>
              <a:rPr lang="ja-JP" altLang="en-US" sz="1400" dirty="0">
                <a:hlinkClick r:id="rId9"/>
              </a:rPr>
              <a:t>関数の引数にラムダ式を使えるようにする拡張メソッド </a:t>
            </a:r>
            <a:r>
              <a:rPr lang="en-US" altLang="ja-JP" sz="1400" dirty="0">
                <a:hlinkClick r:id="rId9"/>
              </a:rPr>
              <a:t>- </a:t>
            </a:r>
            <a:r>
              <a:rPr lang="ja-JP" altLang="en-US" sz="1400" dirty="0">
                <a:hlinkClick r:id="rId9"/>
              </a:rPr>
              <a:t>コガネブログ </a:t>
            </a:r>
            <a:r>
              <a:rPr lang="en-US" altLang="ja-JP" sz="1400" dirty="0">
                <a:hlinkClick r:id="rId9"/>
              </a:rPr>
              <a:t>(hatenablog.com</a:t>
            </a:r>
            <a:r>
              <a:rPr lang="en-US" altLang="ja-JP" sz="1400" dirty="0" smtClean="0">
                <a:hlinkClick r:id="rId9"/>
              </a:rPr>
              <a:t>)</a:t>
            </a:r>
            <a:endParaRPr lang="en-US" altLang="ja-JP" sz="1400" dirty="0" smtClean="0"/>
          </a:p>
          <a:p>
            <a:pPr marL="0" indent="0">
              <a:buNone/>
            </a:pPr>
            <a:r>
              <a:rPr kumimoji="1" lang="ja-JP" altLang="en-US" sz="1400" dirty="0" smtClean="0">
                <a:latin typeface="Microsoft New Tai Lue" panose="020B0502040204020203" pitchFamily="34" charset="0"/>
                <a:cs typeface="Microsoft New Tai Lue" panose="020B0502040204020203" pitchFamily="34" charset="0"/>
              </a:rPr>
              <a:t>　</a:t>
            </a:r>
            <a:r>
              <a:rPr lang="en-US" altLang="ja-JP" sz="1400" dirty="0">
                <a:hlinkClick r:id="rId10"/>
              </a:rPr>
              <a:t>【Unity】</a:t>
            </a:r>
            <a:r>
              <a:rPr lang="ja-JP" altLang="en-US" sz="1400" dirty="0">
                <a:hlinkClick r:id="rId10"/>
              </a:rPr>
              <a:t>カードを回転させてめくる動作を実装する </a:t>
            </a:r>
            <a:r>
              <a:rPr lang="en-US" altLang="ja-JP" sz="1400" dirty="0">
                <a:hlinkClick r:id="rId10"/>
              </a:rPr>
              <a:t>- </a:t>
            </a:r>
            <a:r>
              <a:rPr lang="en-US" altLang="ja-JP" sz="1400" dirty="0" err="1">
                <a:hlinkClick r:id="rId10"/>
              </a:rPr>
              <a:t>Qiita</a:t>
            </a:r>
            <a:endParaRPr kumimoji="1" lang="ja-JP" altLang="en-US" sz="1400" dirty="0">
              <a:latin typeface="Microsoft New Tai Lue" panose="020B0502040204020203" pitchFamily="34" charset="0"/>
              <a:cs typeface="Microsoft New Tai Lue" panose="020B0502040204020203" pitchFamily="34" charset="0"/>
            </a:endParaRPr>
          </a:p>
        </p:txBody>
      </p:sp>
    </p:spTree>
    <p:extLst>
      <p:ext uri="{BB962C8B-B14F-4D97-AF65-F5344CB8AC3E}">
        <p14:creationId xmlns:p14="http://schemas.microsoft.com/office/powerpoint/2010/main" val="3963254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766219"/>
            <a:ext cx="10515600" cy="1325563"/>
          </a:xfrm>
        </p:spPr>
        <p:txBody>
          <a:bodyPr/>
          <a:lstStyle/>
          <a:p>
            <a:pPr algn="ctr"/>
            <a:r>
              <a:rPr kumimoji="1" lang="ja-JP" altLang="en-US" dirty="0" smtClean="0"/>
              <a:t>ご清聴ありがとうございました</a:t>
            </a:r>
            <a:endParaRPr kumimoji="1" lang="ja-JP" altLang="en-US" dirty="0"/>
          </a:p>
        </p:txBody>
      </p:sp>
    </p:spTree>
    <p:extLst>
      <p:ext uri="{BB962C8B-B14F-4D97-AF65-F5344CB8AC3E}">
        <p14:creationId xmlns:p14="http://schemas.microsoft.com/office/powerpoint/2010/main" val="2663675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目次</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ゲームの概要</a:t>
            </a:r>
            <a:endParaRPr kumimoji="1" lang="en-US" altLang="ja-JP" dirty="0" smtClean="0"/>
          </a:p>
          <a:p>
            <a:r>
              <a:rPr kumimoji="1" lang="ja-JP" altLang="en-US" dirty="0" smtClean="0"/>
              <a:t>制作の動機・意識したターゲット</a:t>
            </a:r>
            <a:endParaRPr kumimoji="1" lang="en-US" altLang="ja-JP" dirty="0" smtClean="0"/>
          </a:p>
          <a:p>
            <a:r>
              <a:rPr kumimoji="1" lang="ja-JP" altLang="en-US" dirty="0" smtClean="0"/>
              <a:t>大まかな操作方法</a:t>
            </a:r>
            <a:endParaRPr lang="en-US" altLang="ja-JP" dirty="0" smtClean="0"/>
          </a:p>
          <a:p>
            <a:r>
              <a:rPr kumimoji="1" lang="ja-JP" altLang="en-US" dirty="0" smtClean="0"/>
              <a:t>こだわりポイント</a:t>
            </a:r>
            <a:endParaRPr kumimoji="1" lang="en-US" altLang="ja-JP" dirty="0" smtClean="0"/>
          </a:p>
          <a:p>
            <a:r>
              <a:rPr kumimoji="1" lang="ja-JP" altLang="en-US" dirty="0" smtClean="0"/>
              <a:t>制作スケジュール</a:t>
            </a:r>
            <a:endParaRPr kumimoji="1" lang="en-US" altLang="ja-JP" dirty="0" smtClean="0"/>
          </a:p>
          <a:p>
            <a:r>
              <a:rPr kumimoji="1" lang="ja-JP" altLang="en-US" dirty="0" smtClean="0"/>
              <a:t>使用素材</a:t>
            </a:r>
            <a:endParaRPr kumimoji="1" lang="en-US" altLang="ja-JP" dirty="0" smtClean="0"/>
          </a:p>
          <a:p>
            <a:r>
              <a:rPr kumimoji="1" lang="ja-JP" altLang="en-US" dirty="0" smtClean="0"/>
              <a:t>まとめ</a:t>
            </a:r>
            <a:endParaRPr kumimoji="1" lang="en-US" altLang="ja-JP" dirty="0" smtClean="0"/>
          </a:p>
        </p:txBody>
      </p:sp>
    </p:spTree>
    <p:extLst>
      <p:ext uri="{BB962C8B-B14F-4D97-AF65-F5344CB8AC3E}">
        <p14:creationId xmlns:p14="http://schemas.microsoft.com/office/powerpoint/2010/main" val="29385163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ゲームの概要</a:t>
            </a:r>
            <a:endParaRPr kumimoji="1" lang="ja-JP" altLang="en-US" dirty="0"/>
          </a:p>
        </p:txBody>
      </p:sp>
      <p:sp>
        <p:nvSpPr>
          <p:cNvPr id="3" name="コンテンツ プレースホルダー 2"/>
          <p:cNvSpPr>
            <a:spLocks noGrp="1"/>
          </p:cNvSpPr>
          <p:nvPr>
            <p:ph idx="1"/>
          </p:nvPr>
        </p:nvSpPr>
        <p:spPr>
          <a:xfrm>
            <a:off x="838200" y="1825625"/>
            <a:ext cx="10515600" cy="4276595"/>
          </a:xfrm>
        </p:spPr>
        <p:txBody>
          <a:bodyPr>
            <a:normAutofit/>
          </a:bodyPr>
          <a:lstStyle/>
          <a:p>
            <a:pPr marL="0" indent="0">
              <a:buNone/>
            </a:pPr>
            <a:r>
              <a:rPr kumimoji="1" lang="ja-JP" altLang="en-US" dirty="0" smtClean="0"/>
              <a:t>・</a:t>
            </a:r>
            <a:r>
              <a:rPr kumimoji="1" lang="en-US" altLang="ja-JP" dirty="0" err="1" smtClean="0"/>
              <a:t>HeckMeck</a:t>
            </a:r>
            <a:r>
              <a:rPr kumimoji="1" lang="ja-JP" altLang="en-US" dirty="0" smtClean="0"/>
              <a:t>とは</a:t>
            </a:r>
            <a:endParaRPr kumimoji="1" lang="en-US" altLang="ja-JP" dirty="0" smtClean="0"/>
          </a:p>
          <a:p>
            <a:pPr marL="0" indent="0">
              <a:lnSpc>
                <a:spcPct val="100000"/>
              </a:lnSpc>
              <a:buNone/>
            </a:pPr>
            <a:r>
              <a:rPr kumimoji="1" lang="en-US" altLang="ja-JP" sz="2000" dirty="0" err="1" smtClean="0"/>
              <a:t>Zoch</a:t>
            </a:r>
            <a:r>
              <a:rPr kumimoji="1" lang="ja-JP" altLang="en-US" sz="2000" dirty="0" smtClean="0"/>
              <a:t>社</a:t>
            </a:r>
            <a:r>
              <a:rPr lang="en-US" altLang="ja-JP" sz="2000" dirty="0"/>
              <a:t>(</a:t>
            </a:r>
            <a:r>
              <a:rPr kumimoji="1" lang="ja-JP" altLang="en-US" sz="2000" dirty="0" smtClean="0"/>
              <a:t>ドイツ</a:t>
            </a:r>
            <a:r>
              <a:rPr kumimoji="1" lang="en-US" altLang="ja-JP" sz="2000" dirty="0" smtClean="0"/>
              <a:t>)</a:t>
            </a:r>
            <a:r>
              <a:rPr kumimoji="1" lang="ja-JP" altLang="en-US" sz="2000" dirty="0" smtClean="0"/>
              <a:t>が</a:t>
            </a:r>
            <a:r>
              <a:rPr kumimoji="1" lang="en-US" altLang="ja-JP" sz="2000" dirty="0" smtClean="0"/>
              <a:t>2005</a:t>
            </a:r>
            <a:r>
              <a:rPr kumimoji="1" lang="ja-JP" altLang="en-US" sz="2000" dirty="0" smtClean="0"/>
              <a:t>年に発売したゲーム、対象年齢は</a:t>
            </a:r>
            <a:r>
              <a:rPr kumimoji="1" lang="en-US" altLang="ja-JP" sz="2000" dirty="0" smtClean="0"/>
              <a:t>8</a:t>
            </a:r>
            <a:r>
              <a:rPr kumimoji="1" lang="ja-JP" altLang="en-US" sz="2000" dirty="0" smtClean="0"/>
              <a:t>歳～大人、</a:t>
            </a:r>
            <a:r>
              <a:rPr kumimoji="1" lang="en-US" altLang="ja-JP" sz="2000" dirty="0" smtClean="0"/>
              <a:t>2</a:t>
            </a:r>
            <a:r>
              <a:rPr kumimoji="1" lang="ja-JP" altLang="en-US" sz="2000" dirty="0" smtClean="0"/>
              <a:t>～</a:t>
            </a:r>
            <a:r>
              <a:rPr kumimoji="1" lang="en-US" altLang="ja-JP" sz="2000" dirty="0" smtClean="0"/>
              <a:t>7</a:t>
            </a:r>
            <a:r>
              <a:rPr kumimoji="1" lang="ja-JP" altLang="en-US" sz="2000" dirty="0" smtClean="0"/>
              <a:t>人用、所用</a:t>
            </a:r>
            <a:r>
              <a:rPr kumimoji="1" lang="en-US" altLang="ja-JP" sz="2000" dirty="0" smtClean="0"/>
              <a:t>30</a:t>
            </a:r>
            <a:r>
              <a:rPr kumimoji="1" lang="ja-JP" altLang="en-US" sz="2000" dirty="0" smtClean="0"/>
              <a:t>分のボードゲーム。比較的難易度は低いため初心者でも楽しめる。</a:t>
            </a:r>
            <a:endParaRPr kumimoji="1" lang="en-US" altLang="ja-JP" sz="2000" dirty="0" smtClean="0"/>
          </a:p>
          <a:p>
            <a:pPr marL="0" indent="0">
              <a:lnSpc>
                <a:spcPct val="100000"/>
              </a:lnSpc>
              <a:buNone/>
            </a:pPr>
            <a:r>
              <a:rPr kumimoji="1" lang="en-US" altLang="ja-JP" sz="2000" dirty="0" smtClean="0"/>
              <a:t>8</a:t>
            </a:r>
            <a:r>
              <a:rPr kumimoji="1" lang="ja-JP" altLang="en-US" sz="2000" dirty="0" err="1" smtClean="0"/>
              <a:t>つの</a:t>
            </a:r>
            <a:r>
              <a:rPr kumimoji="1" lang="ja-JP" altLang="en-US" sz="2000" dirty="0" smtClean="0"/>
              <a:t>サイコロを何回か振り直し、まだ選んでいない出目を取り出しては累計、を繰り返してうまく合計値を高め、場の対応する番号のタイルを獲得して、記されたイモムシをより多く集めるゲーム。</a:t>
            </a:r>
            <a:endParaRPr kumimoji="1" lang="en-US" altLang="ja-JP" sz="2000" dirty="0" smtClean="0"/>
          </a:p>
          <a:p>
            <a:pPr marL="0" indent="0">
              <a:lnSpc>
                <a:spcPct val="100000"/>
              </a:lnSpc>
              <a:buNone/>
            </a:pPr>
            <a:r>
              <a:rPr kumimoji="1" lang="ja-JP" altLang="en-US" sz="2000" dirty="0" smtClean="0"/>
              <a:t>全員が鳥になって、大好きなイモムシをより多く集めるという世界観の元行われる。</a:t>
            </a:r>
            <a:endParaRPr kumimoji="1" lang="ja-JP" altLang="en-US" sz="2000" dirty="0"/>
          </a:p>
        </p:txBody>
      </p:sp>
    </p:spTree>
    <p:extLst>
      <p:ext uri="{BB962C8B-B14F-4D97-AF65-F5344CB8AC3E}">
        <p14:creationId xmlns:p14="http://schemas.microsoft.com/office/powerpoint/2010/main" val="19662364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制作の動機・意識したターゲット</a:t>
            </a:r>
            <a:endParaRPr kumimoji="1" lang="ja-JP" altLang="en-US" dirty="0"/>
          </a:p>
        </p:txBody>
      </p:sp>
      <p:sp>
        <p:nvSpPr>
          <p:cNvPr id="3" name="コンテンツ プレースホルダー 2"/>
          <p:cNvSpPr>
            <a:spLocks noGrp="1"/>
          </p:cNvSpPr>
          <p:nvPr>
            <p:ph idx="1"/>
          </p:nvPr>
        </p:nvSpPr>
        <p:spPr/>
        <p:txBody>
          <a:bodyPr/>
          <a:lstStyle/>
          <a:p>
            <a:pPr marL="0" indent="0">
              <a:buNone/>
            </a:pPr>
            <a:r>
              <a:rPr kumimoji="1" lang="ja-JP" altLang="en-US" dirty="0" smtClean="0"/>
              <a:t>・制作の動機</a:t>
            </a:r>
            <a:endParaRPr kumimoji="1" lang="en-US" altLang="ja-JP" dirty="0" smtClean="0"/>
          </a:p>
          <a:p>
            <a:pPr marL="0" indent="0">
              <a:buNone/>
            </a:pPr>
            <a:r>
              <a:rPr kumimoji="1" lang="ja-JP" altLang="en-US" sz="2000" dirty="0" smtClean="0"/>
              <a:t>実家にいた頃から家族でこのゲームに親しんでいた。現在では別々の場所で離れて暮らしているためオンラインで一緒に遊べるボードゲームを作りたいと思った。</a:t>
            </a:r>
            <a:endParaRPr kumimoji="1" lang="en-US" altLang="ja-JP" sz="2000" dirty="0" smtClean="0"/>
          </a:p>
          <a:p>
            <a:pPr marL="0" indent="0">
              <a:buNone/>
            </a:pPr>
            <a:r>
              <a:rPr kumimoji="1" lang="en-US" altLang="ja-JP" sz="2000" dirty="0" err="1" smtClean="0"/>
              <a:t>HeckMeck</a:t>
            </a:r>
            <a:r>
              <a:rPr kumimoji="1" lang="ja-JP" altLang="en-US" sz="2000" dirty="0" smtClean="0"/>
              <a:t>自体の知名度は低く、大富豪などトランプゲームはほとんどデジタル化されているのに対して、ドイツ産ボードゲームなどはほとんどされていないため。</a:t>
            </a:r>
            <a:endParaRPr kumimoji="1" lang="en-US" altLang="ja-JP" sz="2000" dirty="0" smtClean="0"/>
          </a:p>
          <a:p>
            <a:pPr marL="0" indent="0">
              <a:buNone/>
            </a:pPr>
            <a:endParaRPr kumimoji="1" lang="en-US" altLang="ja-JP" dirty="0" smtClean="0"/>
          </a:p>
          <a:p>
            <a:pPr marL="0" indent="0">
              <a:buNone/>
            </a:pPr>
            <a:r>
              <a:rPr kumimoji="1" lang="ja-JP" altLang="en-US" dirty="0" smtClean="0"/>
              <a:t>・意識したターゲット</a:t>
            </a:r>
            <a:endParaRPr kumimoji="1" lang="en-US" altLang="ja-JP" dirty="0" smtClean="0"/>
          </a:p>
          <a:p>
            <a:pPr marL="0" indent="0">
              <a:buNone/>
            </a:pPr>
            <a:r>
              <a:rPr kumimoji="1" lang="ja-JP" altLang="en-US" sz="2000" dirty="0" smtClean="0"/>
              <a:t>ドイツ産のボードゲームをやったことがない人。</a:t>
            </a:r>
            <a:endParaRPr kumimoji="1" lang="en-US" altLang="ja-JP" sz="2000" dirty="0" smtClean="0"/>
          </a:p>
          <a:p>
            <a:pPr marL="0" indent="0">
              <a:buNone/>
            </a:pPr>
            <a:r>
              <a:rPr kumimoji="1" lang="ja-JP" altLang="en-US" sz="2000" dirty="0" smtClean="0"/>
              <a:t>家族など大人数でゲームがしたい人。</a:t>
            </a:r>
            <a:endParaRPr kumimoji="1" lang="en-US" altLang="ja-JP" sz="2000" dirty="0" smtClean="0"/>
          </a:p>
          <a:p>
            <a:pPr marL="0" indent="0">
              <a:buNone/>
            </a:pPr>
            <a:r>
              <a:rPr kumimoji="1" lang="ja-JP" altLang="en-US" sz="2000" dirty="0" smtClean="0"/>
              <a:t>のんびりゲームがしたい人。</a:t>
            </a:r>
            <a:endParaRPr kumimoji="1" lang="ja-JP" altLang="en-US" sz="2000" dirty="0"/>
          </a:p>
        </p:txBody>
      </p:sp>
    </p:spTree>
    <p:extLst>
      <p:ext uri="{BB962C8B-B14F-4D97-AF65-F5344CB8AC3E}">
        <p14:creationId xmlns:p14="http://schemas.microsoft.com/office/powerpoint/2010/main" val="20910985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大まかな操作方法</a:t>
            </a:r>
            <a:endParaRPr kumimoji="1" lang="ja-JP" altLang="en-US" dirty="0"/>
          </a:p>
        </p:txBody>
      </p:sp>
      <p:pic>
        <p:nvPicPr>
          <p:cNvPr id="4" name="26467319">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5773" y="93323"/>
            <a:ext cx="11860455" cy="6671355"/>
          </a:xfrm>
        </p:spPr>
      </p:pic>
    </p:spTree>
    <p:extLst>
      <p:ext uri="{BB962C8B-B14F-4D97-AF65-F5344CB8AC3E}">
        <p14:creationId xmlns:p14="http://schemas.microsoft.com/office/powerpoint/2010/main" val="9238003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こだわりポイント</a:t>
            </a:r>
            <a:endParaRPr kumimoji="1" lang="ja-JP" altLang="en-US" dirty="0"/>
          </a:p>
        </p:txBody>
      </p:sp>
      <p:sp>
        <p:nvSpPr>
          <p:cNvPr id="3" name="コンテンツ プレースホルダー 2"/>
          <p:cNvSpPr>
            <a:spLocks noGrp="1"/>
          </p:cNvSpPr>
          <p:nvPr>
            <p:ph idx="1"/>
          </p:nvPr>
        </p:nvSpPr>
        <p:spPr/>
        <p:txBody>
          <a:bodyPr/>
          <a:lstStyle/>
          <a:p>
            <a:pPr>
              <a:lnSpc>
                <a:spcPct val="150000"/>
              </a:lnSpc>
              <a:buFont typeface="Wingdings" panose="05000000000000000000" pitchFamily="2" charset="2"/>
              <a:buChar char="Ø"/>
            </a:pPr>
            <a:r>
              <a:rPr kumimoji="1" lang="ja-JP" altLang="en-US" dirty="0" smtClean="0"/>
              <a:t>ドボンしたときにタイルの画像が変わりながらひっくり返る。</a:t>
            </a:r>
            <a:endParaRPr kumimoji="1" lang="en-US" altLang="ja-JP" dirty="0" smtClean="0"/>
          </a:p>
          <a:p>
            <a:pPr>
              <a:lnSpc>
                <a:spcPct val="150000"/>
              </a:lnSpc>
              <a:buFont typeface="Wingdings" panose="05000000000000000000" pitchFamily="2" charset="2"/>
              <a:buChar char="Ø"/>
            </a:pPr>
            <a:r>
              <a:rPr kumimoji="1" lang="en-US" altLang="ja-JP" dirty="0" smtClean="0"/>
              <a:t>UI</a:t>
            </a:r>
            <a:r>
              <a:rPr kumimoji="1" lang="ja-JP" altLang="en-US" dirty="0" smtClean="0"/>
              <a:t>自体の動きを</a:t>
            </a:r>
            <a:r>
              <a:rPr kumimoji="1" lang="en-US" altLang="ja-JP" dirty="0" err="1" smtClean="0"/>
              <a:t>DOtween</a:t>
            </a:r>
            <a:r>
              <a:rPr kumimoji="1" lang="ja-JP" altLang="en-US" dirty="0" smtClean="0"/>
              <a:t>にして見やすくする</a:t>
            </a:r>
            <a:endParaRPr kumimoji="1" lang="en-US" altLang="ja-JP" dirty="0" smtClean="0"/>
          </a:p>
          <a:p>
            <a:pPr>
              <a:lnSpc>
                <a:spcPct val="150000"/>
              </a:lnSpc>
              <a:buFont typeface="Wingdings" panose="05000000000000000000" pitchFamily="2" charset="2"/>
              <a:buChar char="Ø"/>
            </a:pPr>
            <a:r>
              <a:rPr kumimoji="1" lang="ja-JP" altLang="en-US" dirty="0" smtClean="0"/>
              <a:t>エンド画面の紙吹雪（３</a:t>
            </a:r>
            <a:r>
              <a:rPr kumimoji="1" lang="en-US" altLang="ja-JP" dirty="0" smtClean="0"/>
              <a:t>D</a:t>
            </a:r>
            <a:r>
              <a:rPr kumimoji="1" lang="ja-JP" altLang="en-US" dirty="0" smtClean="0"/>
              <a:t>にした理由）</a:t>
            </a:r>
            <a:endParaRPr kumimoji="1" lang="en-US" altLang="ja-JP" dirty="0" smtClean="0"/>
          </a:p>
          <a:p>
            <a:pPr>
              <a:lnSpc>
                <a:spcPct val="150000"/>
              </a:lnSpc>
              <a:buFont typeface="Wingdings" panose="05000000000000000000" pitchFamily="2" charset="2"/>
              <a:buChar char="Ø"/>
            </a:pPr>
            <a:r>
              <a:rPr kumimoji="1" lang="en-US" altLang="ja-JP" dirty="0" err="1" smtClean="0"/>
              <a:t>Linq</a:t>
            </a:r>
            <a:r>
              <a:rPr kumimoji="1" lang="ja-JP" altLang="en-US" dirty="0" smtClean="0"/>
              <a:t>拡張メソッド</a:t>
            </a:r>
            <a:endParaRPr kumimoji="1" lang="en-US" altLang="ja-JP" dirty="0" smtClean="0"/>
          </a:p>
          <a:p>
            <a:pPr>
              <a:lnSpc>
                <a:spcPct val="150000"/>
              </a:lnSpc>
              <a:buFont typeface="Wingdings" panose="05000000000000000000" pitchFamily="2" charset="2"/>
              <a:buChar char="Ø"/>
            </a:pPr>
            <a:r>
              <a:rPr kumimoji="1" lang="ja-JP" altLang="en-US" dirty="0" smtClean="0"/>
              <a:t>自作素材</a:t>
            </a:r>
            <a:endParaRPr kumimoji="1" lang="ja-JP" altLang="en-US" dirty="0"/>
          </a:p>
        </p:txBody>
      </p:sp>
    </p:spTree>
    <p:extLst>
      <p:ext uri="{BB962C8B-B14F-4D97-AF65-F5344CB8AC3E}">
        <p14:creationId xmlns:p14="http://schemas.microsoft.com/office/powerpoint/2010/main" val="31825492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65125"/>
            <a:ext cx="10515600" cy="1862509"/>
          </a:xfrm>
        </p:spPr>
        <p:txBody>
          <a:bodyPr>
            <a:normAutofit fontScale="90000"/>
          </a:bodyPr>
          <a:lstStyle/>
          <a:p>
            <a:r>
              <a:rPr lang="ja-JP" altLang="en-US" dirty="0"/>
              <a:t>ドボンしたときにタイルの画像が変わりながらひっくり返る。</a:t>
            </a:r>
            <a:br>
              <a:rPr lang="ja-JP" altLang="en-US" dirty="0"/>
            </a:br>
            <a:endParaRPr kumimoji="1" lang="ja-JP" altLang="en-US" dirty="0"/>
          </a:p>
        </p:txBody>
      </p:sp>
      <p:sp>
        <p:nvSpPr>
          <p:cNvPr id="6" name="正方形/長方形 5"/>
          <p:cNvSpPr/>
          <p:nvPr/>
        </p:nvSpPr>
        <p:spPr>
          <a:xfrm>
            <a:off x="1319213" y="1790371"/>
            <a:ext cx="9553575" cy="4401205"/>
          </a:xfrm>
          <a:prstGeom prst="rect">
            <a:avLst/>
          </a:prstGeom>
        </p:spPr>
        <p:txBody>
          <a:bodyPr wrap="square">
            <a:spAutoFit/>
          </a:bodyPr>
          <a:lstStyle/>
          <a:p>
            <a:r>
              <a:rPr lang="en-US" altLang="ja-JP" sz="1400" dirty="0" smtClean="0"/>
              <a:t>float angle = 0;</a:t>
            </a:r>
          </a:p>
          <a:p>
            <a:endParaRPr lang="en-US" altLang="ja-JP" sz="1400" dirty="0" smtClean="0"/>
          </a:p>
          <a:p>
            <a:r>
              <a:rPr lang="en-US" altLang="ja-JP" sz="1400" dirty="0" smtClean="0"/>
              <a:t>        while (angle &lt; 90)</a:t>
            </a:r>
          </a:p>
          <a:p>
            <a:r>
              <a:rPr lang="en-US" altLang="ja-JP" sz="1400" dirty="0" smtClean="0"/>
              <a:t>        {</a:t>
            </a:r>
          </a:p>
          <a:p>
            <a:r>
              <a:rPr lang="en-US" altLang="ja-JP" sz="1400" dirty="0" smtClean="0"/>
              <a:t>            angle += </a:t>
            </a:r>
            <a:r>
              <a:rPr lang="en-US" altLang="ja-JP" sz="1400" dirty="0" err="1" smtClean="0"/>
              <a:t>flipSpeed</a:t>
            </a:r>
            <a:r>
              <a:rPr lang="en-US" altLang="ja-JP" sz="1400" dirty="0" smtClean="0"/>
              <a:t> * </a:t>
            </a:r>
            <a:r>
              <a:rPr lang="en-US" altLang="ja-JP" sz="1400" dirty="0" err="1" smtClean="0"/>
              <a:t>Time.deltaTime</a:t>
            </a:r>
            <a:r>
              <a:rPr lang="en-US" altLang="ja-JP" sz="1400" dirty="0" smtClean="0"/>
              <a:t>;</a:t>
            </a:r>
          </a:p>
          <a:p>
            <a:r>
              <a:rPr lang="en-US" altLang="ja-JP" sz="1400" dirty="0" smtClean="0"/>
              <a:t>            </a:t>
            </a:r>
            <a:r>
              <a:rPr lang="en-US" altLang="ja-JP" sz="1400" dirty="0" err="1" smtClean="0"/>
              <a:t>missingTile.transform.eulerAngles</a:t>
            </a:r>
            <a:r>
              <a:rPr lang="en-US" altLang="ja-JP" sz="1400" dirty="0" smtClean="0"/>
              <a:t> = new Vector3(0, angle, 0);</a:t>
            </a:r>
          </a:p>
          <a:p>
            <a:r>
              <a:rPr lang="en-US" altLang="ja-JP" sz="1400" dirty="0" smtClean="0"/>
              <a:t>            yield return null;</a:t>
            </a:r>
          </a:p>
          <a:p>
            <a:r>
              <a:rPr lang="en-US" altLang="ja-JP" sz="1400" dirty="0" smtClean="0"/>
              <a:t>        }</a:t>
            </a:r>
          </a:p>
          <a:p>
            <a:endParaRPr lang="en-US" altLang="ja-JP" sz="1400" dirty="0" smtClean="0"/>
          </a:p>
          <a:p>
            <a:r>
              <a:rPr lang="en-US" altLang="ja-JP" sz="1400" dirty="0" smtClean="0"/>
              <a:t>        </a:t>
            </a:r>
            <a:r>
              <a:rPr lang="en-US" altLang="ja-JP" sz="1400" dirty="0" err="1" smtClean="0"/>
              <a:t>missingTile.GetComponent</a:t>
            </a:r>
            <a:r>
              <a:rPr lang="en-US" altLang="ja-JP" sz="1400" dirty="0" smtClean="0"/>
              <a:t>&lt;Image&gt;().sprite = </a:t>
            </a:r>
            <a:r>
              <a:rPr lang="en-US" altLang="ja-JP" sz="1400" dirty="0" err="1" smtClean="0"/>
              <a:t>dobonSprite</a:t>
            </a:r>
            <a:r>
              <a:rPr lang="en-US" altLang="ja-JP" sz="1400" dirty="0" smtClean="0"/>
              <a:t>;</a:t>
            </a:r>
          </a:p>
          <a:p>
            <a:r>
              <a:rPr lang="en-US" altLang="ja-JP" sz="1400" dirty="0" smtClean="0"/>
              <a:t>        </a:t>
            </a:r>
            <a:r>
              <a:rPr lang="en-US" altLang="ja-JP" sz="1400" dirty="0" err="1" smtClean="0"/>
              <a:t>missingTile.GetComponent</a:t>
            </a:r>
            <a:r>
              <a:rPr lang="en-US" altLang="ja-JP" sz="1400" dirty="0" smtClean="0"/>
              <a:t>&lt;Tile&gt;().</a:t>
            </a:r>
            <a:r>
              <a:rPr lang="en-US" altLang="ja-JP" sz="1400" dirty="0" err="1" smtClean="0"/>
              <a:t>FieldTile</a:t>
            </a:r>
            <a:r>
              <a:rPr lang="en-US" altLang="ja-JP" sz="1400" dirty="0" smtClean="0"/>
              <a:t> = false;</a:t>
            </a:r>
          </a:p>
          <a:p>
            <a:r>
              <a:rPr lang="en-US" altLang="ja-JP" sz="1400" dirty="0" smtClean="0"/>
              <a:t>        </a:t>
            </a:r>
          </a:p>
          <a:p>
            <a:r>
              <a:rPr lang="en-US" altLang="ja-JP" sz="1400" dirty="0" smtClean="0"/>
              <a:t>        while (angle &lt; 0)</a:t>
            </a:r>
          </a:p>
          <a:p>
            <a:r>
              <a:rPr lang="en-US" altLang="ja-JP" sz="1400" dirty="0" smtClean="0"/>
              <a:t>        {</a:t>
            </a:r>
          </a:p>
          <a:p>
            <a:r>
              <a:rPr lang="en-US" altLang="ja-JP" sz="1400" dirty="0" smtClean="0"/>
              <a:t>            angle -= </a:t>
            </a:r>
            <a:r>
              <a:rPr lang="en-US" altLang="ja-JP" sz="1400" dirty="0" err="1" smtClean="0"/>
              <a:t>flipSpeed</a:t>
            </a:r>
            <a:r>
              <a:rPr lang="en-US" altLang="ja-JP" sz="1400" dirty="0" smtClean="0"/>
              <a:t> * </a:t>
            </a:r>
            <a:r>
              <a:rPr lang="en-US" altLang="ja-JP" sz="1400" dirty="0" err="1" smtClean="0"/>
              <a:t>Time.deltaTime</a:t>
            </a:r>
            <a:r>
              <a:rPr lang="en-US" altLang="ja-JP" sz="1400" dirty="0" smtClean="0"/>
              <a:t>;</a:t>
            </a:r>
          </a:p>
          <a:p>
            <a:r>
              <a:rPr lang="en-US" altLang="ja-JP" sz="1400" dirty="0" smtClean="0"/>
              <a:t>            </a:t>
            </a:r>
            <a:r>
              <a:rPr lang="en-US" altLang="ja-JP" sz="1400" dirty="0" err="1" smtClean="0"/>
              <a:t>missingTile.transform.eulerAngles</a:t>
            </a:r>
            <a:r>
              <a:rPr lang="en-US" altLang="ja-JP" sz="1400" dirty="0" smtClean="0"/>
              <a:t> = new Vector3(0, angle, 0);</a:t>
            </a:r>
          </a:p>
          <a:p>
            <a:r>
              <a:rPr lang="en-US" altLang="ja-JP" sz="1400" dirty="0" smtClean="0"/>
              <a:t>            yield return null;</a:t>
            </a:r>
          </a:p>
          <a:p>
            <a:r>
              <a:rPr lang="en-US" altLang="ja-JP" sz="1400" dirty="0" smtClean="0"/>
              <a:t>        }</a:t>
            </a:r>
          </a:p>
          <a:p>
            <a:endParaRPr lang="en-US" altLang="ja-JP" sz="1400" dirty="0" smtClean="0"/>
          </a:p>
          <a:p>
            <a:r>
              <a:rPr lang="en-US" altLang="ja-JP" sz="1400" dirty="0" smtClean="0"/>
              <a:t>        </a:t>
            </a:r>
            <a:r>
              <a:rPr lang="en-US" altLang="ja-JP" sz="1400" dirty="0" err="1" smtClean="0"/>
              <a:t>missingTile.transform.eulerAngles</a:t>
            </a:r>
            <a:r>
              <a:rPr lang="en-US" altLang="ja-JP" sz="1400" dirty="0" smtClean="0"/>
              <a:t> = Vector3.zero;</a:t>
            </a:r>
            <a:endParaRPr lang="ja-JP" altLang="en-US" sz="1400" dirty="0"/>
          </a:p>
        </p:txBody>
      </p:sp>
    </p:spTree>
    <p:extLst>
      <p:ext uri="{BB962C8B-B14F-4D97-AF65-F5344CB8AC3E}">
        <p14:creationId xmlns:p14="http://schemas.microsoft.com/office/powerpoint/2010/main" val="10483756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Linq</a:t>
            </a:r>
            <a:r>
              <a:rPr kumimoji="1" lang="ja-JP" altLang="en-US" dirty="0" smtClean="0"/>
              <a:t>拡張メソッド</a:t>
            </a:r>
            <a:endParaRPr kumimoji="1" lang="ja-JP" altLang="en-US" dirty="0"/>
          </a:p>
        </p:txBody>
      </p:sp>
      <p:sp>
        <p:nvSpPr>
          <p:cNvPr id="4" name="正方形/長方形 3"/>
          <p:cNvSpPr/>
          <p:nvPr/>
        </p:nvSpPr>
        <p:spPr>
          <a:xfrm>
            <a:off x="1853682" y="1739188"/>
            <a:ext cx="8484637" cy="4724370"/>
          </a:xfrm>
          <a:prstGeom prst="rect">
            <a:avLst/>
          </a:prstGeom>
        </p:spPr>
        <p:txBody>
          <a:bodyPr wrap="square">
            <a:spAutoFit/>
          </a:bodyPr>
          <a:lstStyle/>
          <a:p>
            <a:pPr>
              <a:lnSpc>
                <a:spcPts val="1200"/>
              </a:lnSpc>
            </a:pPr>
            <a:r>
              <a:rPr lang="en-US" altLang="ja-JP" sz="1400" dirty="0" smtClean="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public</a:t>
            </a:r>
            <a:r>
              <a:rPr lang="en-US" altLang="ja-JP" sz="1400" dirty="0" smtClean="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static</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class</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2B91AF"/>
                </a:solidFill>
                <a:latin typeface="Microsoft New Tai Lue" panose="020B0502040204020203" pitchFamily="34" charset="0"/>
                <a:ea typeface="ＭＳ ゴシック" panose="020B0609070205080204" pitchFamily="49" charset="-128"/>
                <a:cs typeface="Microsoft New Tai Lue" panose="020B0502040204020203" pitchFamily="34" charset="0"/>
              </a:rPr>
              <a:t>IEnumerableExtension</a:t>
            </a:r>
            <a:endPar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endParaRP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private</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sealed</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class</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2B91AF"/>
                </a:solidFill>
                <a:latin typeface="Microsoft New Tai Lue" panose="020B0502040204020203" pitchFamily="34" charset="0"/>
                <a:ea typeface="ＭＳ ゴシック" panose="020B0609070205080204" pitchFamily="49" charset="-128"/>
                <a:cs typeface="Microsoft New Tai Lue" panose="020B0502040204020203" pitchFamily="34" charset="0"/>
              </a:rPr>
              <a:t>CommonSelector</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&lt;</a:t>
            </a:r>
            <a:r>
              <a:rPr lang="en-US" altLang="ja-JP" sz="1400" dirty="0">
                <a:solidFill>
                  <a:srgbClr val="2B91AF"/>
                </a:solidFill>
                <a:latin typeface="Microsoft New Tai Lue" panose="020B0502040204020203" pitchFamily="34" charset="0"/>
                <a:ea typeface="ＭＳ ゴシック" panose="020B0609070205080204" pitchFamily="49" charset="-128"/>
                <a:cs typeface="Microsoft New Tai Lue" panose="020B0502040204020203" pitchFamily="34" charset="0"/>
              </a:rPr>
              <a:t>T</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2B91AF"/>
                </a:solidFill>
                <a:latin typeface="Microsoft New Tai Lue" panose="020B0502040204020203" pitchFamily="34" charset="0"/>
                <a:ea typeface="ＭＳ ゴシック" panose="020B0609070205080204" pitchFamily="49" charset="-128"/>
                <a:cs typeface="Microsoft New Tai Lue" panose="020B0502040204020203" pitchFamily="34" charset="0"/>
              </a:rPr>
              <a:t>Tkey</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&gt; :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IEqualityComparer</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&lt;T&gt;</a:t>
            </a:r>
          </a:p>
          <a:p>
            <a:pPr>
              <a:lnSpc>
                <a:spcPts val="1200"/>
              </a:lnSpc>
            </a:pPr>
            <a:r>
              <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private</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readonly</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Func</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&lt;T,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Tkey</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&gt;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m_selector</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endPar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endParaRP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public</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2B91AF"/>
                </a:solidFill>
                <a:latin typeface="Microsoft New Tai Lue" panose="020B0502040204020203" pitchFamily="34" charset="0"/>
                <a:ea typeface="ＭＳ ゴシック" panose="020B0609070205080204" pitchFamily="49" charset="-128"/>
                <a:cs typeface="Microsoft New Tai Lue" panose="020B0502040204020203" pitchFamily="34" charset="0"/>
              </a:rPr>
              <a:t>CommonSelector</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Func</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&lt;T,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Tkey</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&gt; selector)</a:t>
            </a:r>
          </a:p>
          <a:p>
            <a:pPr>
              <a:lnSpc>
                <a:spcPts val="1200"/>
              </a:lnSpc>
            </a:pPr>
            <a:r>
              <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m_selector</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 selector;</a:t>
            </a:r>
          </a:p>
          <a:p>
            <a:pPr>
              <a:lnSpc>
                <a:spcPts val="1200"/>
              </a:lnSpc>
            </a:pPr>
            <a:r>
              <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endPar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endParaRPr>
          </a:p>
          <a:p>
            <a:pPr>
              <a:lnSpc>
                <a:spcPts val="1200"/>
              </a:lnSpc>
            </a:pPr>
            <a:r>
              <a:rPr lang="fr-FR"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fr-FR"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public</a:t>
            </a:r>
            <a:r>
              <a:rPr lang="fr-FR"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fr-FR"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bool</a:t>
            </a:r>
            <a:r>
              <a:rPr lang="fr-FR"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Equals(T x, T y)</a:t>
            </a:r>
          </a:p>
          <a:p>
            <a:pPr>
              <a:lnSpc>
                <a:spcPts val="1200"/>
              </a:lnSpc>
            </a:pPr>
            <a:r>
              <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return</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m_selector</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(x).Equals(</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m_selector</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(y));</a:t>
            </a:r>
          </a:p>
          <a:p>
            <a:pPr>
              <a:lnSpc>
                <a:spcPts val="1200"/>
              </a:lnSpc>
            </a:pPr>
            <a:r>
              <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endPar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endParaRP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public</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int</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GetHashCode</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obj</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r>
              <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return</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m_selector</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obj</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GetHashCode</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r>
              <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r>
              <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endPar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endParaRP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public</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static</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IEnumerable</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&lt;T&gt; Distinct&lt;</a:t>
            </a:r>
            <a:r>
              <a:rPr lang="en-US" altLang="ja-JP" sz="1400" dirty="0">
                <a:solidFill>
                  <a:srgbClr val="2B91AF"/>
                </a:solidFill>
                <a:latin typeface="Microsoft New Tai Lue" panose="020B0502040204020203" pitchFamily="34" charset="0"/>
                <a:ea typeface="ＭＳ ゴシック" panose="020B0609070205080204" pitchFamily="49" charset="-128"/>
                <a:cs typeface="Microsoft New Tai Lue" panose="020B0502040204020203" pitchFamily="34" charset="0"/>
              </a:rPr>
              <a:t>T</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2B91AF"/>
                </a:solidFill>
                <a:latin typeface="Microsoft New Tai Lue" panose="020B0502040204020203" pitchFamily="34" charset="0"/>
                <a:ea typeface="ＭＳ ゴシック" panose="020B0609070205080204" pitchFamily="49" charset="-128"/>
                <a:cs typeface="Microsoft New Tai Lue" panose="020B0502040204020203" pitchFamily="34" charset="0"/>
              </a:rPr>
              <a:t>Tkey</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&gt;(</a:t>
            </a: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this</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IEnumerable</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&lt;T&gt; source,</a:t>
            </a: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Func</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&lt;T,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Tkey</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&gt; selector</a:t>
            </a:r>
          </a:p>
          <a:p>
            <a:pPr>
              <a:lnSpc>
                <a:spcPts val="1200"/>
              </a:lnSpc>
            </a:pPr>
            <a:r>
              <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r>
              <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return</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source.Distinct</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r>
              <a:rPr lang="en-US" altLang="ja-JP" sz="1400" dirty="0">
                <a:solidFill>
                  <a:srgbClr val="0000FF"/>
                </a:solidFill>
                <a:latin typeface="Microsoft New Tai Lue" panose="020B0502040204020203" pitchFamily="34" charset="0"/>
                <a:ea typeface="ＭＳ ゴシック" panose="020B0609070205080204" pitchFamily="49" charset="-128"/>
                <a:cs typeface="Microsoft New Tai Lue" panose="020B0502040204020203" pitchFamily="34" charset="0"/>
              </a:rPr>
              <a:t>new</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CommonSelector</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&lt;T, </a:t>
            </a:r>
            <a:r>
              <a:rPr lang="en-US" altLang="ja-JP" sz="1400" dirty="0" err="1">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Tkey</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&gt;(selector));</a:t>
            </a:r>
          </a:p>
          <a:p>
            <a:pPr>
              <a:lnSpc>
                <a:spcPts val="1200"/>
              </a:lnSpc>
            </a:pPr>
            <a:r>
              <a:rPr lang="ja-JP" altLang="en-US"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    </a:t>
            </a: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p>
          <a:p>
            <a:pPr>
              <a:lnSpc>
                <a:spcPts val="1200"/>
              </a:lnSpc>
            </a:pPr>
            <a:r>
              <a:rPr lang="en-US" altLang="ja-JP" sz="1400" dirty="0">
                <a:solidFill>
                  <a:srgbClr val="000000"/>
                </a:solidFill>
                <a:latin typeface="Microsoft New Tai Lue" panose="020B0502040204020203" pitchFamily="34" charset="0"/>
                <a:ea typeface="ＭＳ ゴシック" panose="020B0609070205080204" pitchFamily="49" charset="-128"/>
                <a:cs typeface="Microsoft New Tai Lue" panose="020B0502040204020203" pitchFamily="34" charset="0"/>
              </a:rPr>
              <a:t>}</a:t>
            </a:r>
            <a:endParaRPr lang="ja-JP" altLang="en-US" sz="1400" dirty="0">
              <a:latin typeface="Microsoft New Tai Lue" panose="020B0502040204020203" pitchFamily="34" charset="0"/>
              <a:cs typeface="Microsoft New Tai Lue" panose="020B0502040204020203" pitchFamily="34" charset="0"/>
            </a:endParaRPr>
          </a:p>
        </p:txBody>
      </p:sp>
    </p:spTree>
    <p:extLst>
      <p:ext uri="{BB962C8B-B14F-4D97-AF65-F5344CB8AC3E}">
        <p14:creationId xmlns:p14="http://schemas.microsoft.com/office/powerpoint/2010/main" val="1926590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自作素材</a:t>
            </a:r>
            <a:endParaRPr kumimoji="1" lang="ja-JP" altLang="en-US" dirty="0"/>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4383801"/>
            <a:ext cx="1142857" cy="1142857"/>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3543" y="2992923"/>
            <a:ext cx="1142857" cy="1142857"/>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3016251"/>
            <a:ext cx="1142857" cy="1142857"/>
          </a:xfrm>
          <a:prstGeom prst="rect">
            <a:avLst/>
          </a:prstGeom>
        </p:spPr>
      </p:pic>
      <p:pic>
        <p:nvPicPr>
          <p:cNvPr id="9" name="図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93543" y="1690687"/>
            <a:ext cx="1142857" cy="1142857"/>
          </a:xfrm>
          <a:prstGeom prst="rect">
            <a:avLst/>
          </a:prstGeom>
        </p:spPr>
      </p:pic>
      <p:pic>
        <p:nvPicPr>
          <p:cNvPr id="10" name="図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8200" y="1690688"/>
            <a:ext cx="1142857" cy="1142857"/>
          </a:xfrm>
          <a:prstGeom prst="rect">
            <a:avLst/>
          </a:prstGeom>
        </p:spPr>
      </p:pic>
      <p:pic>
        <p:nvPicPr>
          <p:cNvPr id="11" name="図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93542" y="4383801"/>
            <a:ext cx="1142857" cy="1142857"/>
          </a:xfrm>
          <a:prstGeom prst="rect">
            <a:avLst/>
          </a:prstGeom>
        </p:spPr>
      </p:pic>
      <p:pic>
        <p:nvPicPr>
          <p:cNvPr id="14" name="図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33568" y="2064087"/>
            <a:ext cx="1344796" cy="3000528"/>
          </a:xfrm>
          <a:prstGeom prst="rect">
            <a:avLst/>
          </a:prstGeom>
        </p:spPr>
      </p:pic>
      <p:pic>
        <p:nvPicPr>
          <p:cNvPr id="15" name="図 1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146492" y="2064087"/>
            <a:ext cx="1344796" cy="3000528"/>
          </a:xfrm>
          <a:prstGeom prst="rect">
            <a:avLst/>
          </a:prstGeom>
        </p:spPr>
      </p:pic>
      <p:pic>
        <p:nvPicPr>
          <p:cNvPr id="16" name="図 1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059416" y="2087415"/>
            <a:ext cx="1344796" cy="3000528"/>
          </a:xfrm>
          <a:prstGeom prst="rect">
            <a:avLst/>
          </a:prstGeom>
        </p:spPr>
      </p:pic>
      <p:pic>
        <p:nvPicPr>
          <p:cNvPr id="17" name="図 1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972340" y="2087415"/>
            <a:ext cx="1344796" cy="3000528"/>
          </a:xfrm>
          <a:prstGeom prst="rect">
            <a:avLst/>
          </a:prstGeom>
        </p:spPr>
      </p:pic>
    </p:spTree>
    <p:extLst>
      <p:ext uri="{BB962C8B-B14F-4D97-AF65-F5344CB8AC3E}">
        <p14:creationId xmlns:p14="http://schemas.microsoft.com/office/powerpoint/2010/main" val="321661961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2460</TotalTime>
  <Words>627</Words>
  <Application>Microsoft Office PowerPoint</Application>
  <PresentationFormat>ワイド画面</PresentationFormat>
  <Paragraphs>96</Paragraphs>
  <Slides>12</Slides>
  <Notes>0</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12</vt:i4>
      </vt:variant>
    </vt:vector>
  </HeadingPairs>
  <TitlesOfParts>
    <vt:vector size="19" baseType="lpstr">
      <vt:lpstr>ＭＳ ゴシック</vt:lpstr>
      <vt:lpstr>游ゴシック</vt:lpstr>
      <vt:lpstr>游ゴシック Light</vt:lpstr>
      <vt:lpstr>Arial</vt:lpstr>
      <vt:lpstr>Microsoft New Tai Lue</vt:lpstr>
      <vt:lpstr>Wingdings</vt:lpstr>
      <vt:lpstr>Office テーマ</vt:lpstr>
      <vt:lpstr>HeckMeck</vt:lpstr>
      <vt:lpstr>目次</vt:lpstr>
      <vt:lpstr>ゲームの概要</vt:lpstr>
      <vt:lpstr>制作の動機・意識したターゲット</vt:lpstr>
      <vt:lpstr>大まかな操作方法</vt:lpstr>
      <vt:lpstr>こだわりポイント</vt:lpstr>
      <vt:lpstr>ドボンしたときにタイルの画像が変わりながらひっくり返る。 </vt:lpstr>
      <vt:lpstr>Linq拡張メソッド</vt:lpstr>
      <vt:lpstr>自作素材</vt:lpstr>
      <vt:lpstr>まとめ</vt:lpstr>
      <vt:lpstr>参考サイト・使用アセット</vt:lpstr>
      <vt:lpstr>ご清聴ありがとうございました</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HeckMeck</dc:title>
  <dc:creator>關越河</dc:creator>
  <cp:lastModifiedBy>關越河</cp:lastModifiedBy>
  <cp:revision>19</cp:revision>
  <dcterms:created xsi:type="dcterms:W3CDTF">2022-02-12T06:57:50Z</dcterms:created>
  <dcterms:modified xsi:type="dcterms:W3CDTF">2022-02-14T04:06:40Z</dcterms:modified>
</cp:coreProperties>
</file>

<file path=docProps/thumbnail.jpeg>
</file>